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notesMasterIdLst>
    <p:notesMasterId r:id="rId17"/>
  </p:notesMasterIdLst>
  <p:sldIdLst>
    <p:sldId id="256" r:id="rId2"/>
    <p:sldId id="362" r:id="rId3"/>
    <p:sldId id="571" r:id="rId4"/>
    <p:sldId id="555" r:id="rId5"/>
    <p:sldId id="609" r:id="rId6"/>
    <p:sldId id="610" r:id="rId7"/>
    <p:sldId id="602" r:id="rId8"/>
    <p:sldId id="557" r:id="rId9"/>
    <p:sldId id="611" r:id="rId10"/>
    <p:sldId id="612" r:id="rId11"/>
    <p:sldId id="586" r:id="rId12"/>
    <p:sldId id="613" r:id="rId13"/>
    <p:sldId id="614" r:id="rId14"/>
    <p:sldId id="515" r:id="rId15"/>
    <p:sldId id="553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DB9"/>
    <a:srgbClr val="E8EEF8"/>
    <a:srgbClr val="D4DFF4"/>
    <a:srgbClr val="F3F6FB"/>
    <a:srgbClr val="D8E2F4"/>
    <a:srgbClr val="CFECCA"/>
    <a:srgbClr val="E1FFFF"/>
    <a:srgbClr val="BFE6B8"/>
    <a:srgbClr val="006600"/>
    <a:srgbClr val="FF60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96" autoAdjust="0"/>
    <p:restoredTop sz="94671" autoAdjust="0"/>
  </p:normalViewPr>
  <p:slideViewPr>
    <p:cSldViewPr>
      <p:cViewPr varScale="1">
        <p:scale>
          <a:sx n="87" d="100"/>
          <a:sy n="87" d="100"/>
        </p:scale>
        <p:origin x="-140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58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198811-A731-4BA0-901E-773D873299CD}" type="datetimeFigureOut">
              <a:rPr lang="ru-RU" smtClean="0"/>
              <a:t>10.07.2019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38B569-EB4A-4734-A3DC-2CED7F90C4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05610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0" y="1484784"/>
            <a:ext cx="9144000" cy="1470025"/>
          </a:xfrm>
        </p:spPr>
        <p:txBody>
          <a:bodyPr/>
          <a:lstStyle>
            <a:lvl1pPr>
              <a:defRPr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12789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282475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alpha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6288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227004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</p:sldLayoutIdLst>
  <p:txStyles>
    <p:titleStyle>
      <a:lvl1pPr algn="l" defTabSz="914400" rtl="0" eaLnBrk="1" latinLnBrk="0" hangingPunct="1">
        <a:spcBef>
          <a:spcPct val="0"/>
        </a:spcBef>
        <a:buNone/>
        <a:defRPr sz="4400" b="1" kern="1200" cap="none" spc="0">
          <a:ln w="1905"/>
          <a:gradFill>
            <a:gsLst>
              <a:gs pos="0">
                <a:schemeClr val="accent6">
                  <a:shade val="20000"/>
                  <a:satMod val="200000"/>
                </a:schemeClr>
              </a:gs>
              <a:gs pos="78000">
                <a:schemeClr val="accent6">
                  <a:tint val="90000"/>
                  <a:shade val="89000"/>
                  <a:satMod val="220000"/>
                </a:schemeClr>
              </a:gs>
              <a:gs pos="100000">
                <a:schemeClr val="accent6">
                  <a:tint val="12000"/>
                  <a:satMod val="255000"/>
                </a:schemeClr>
              </a:gs>
            </a:gsLst>
            <a:lin ang="5400000"/>
          </a:gradFill>
          <a:effectLst>
            <a:innerShdw blurRad="69850" dist="43180" dir="5400000">
              <a:srgbClr val="000000">
                <a:alpha val="65000"/>
              </a:srgbClr>
            </a:innerShdw>
          </a:effectLst>
          <a:latin typeface="Arial Black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media/783.swf" TargetMode="External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Relationship Id="rId5" Type="http://schemas.openxmlformats.org/officeDocument/2006/relationships/hyperlink" Target="media/&#1042;&#1072;&#1088;&#1080;&#1072;&#1085;&#1090;%202.docx" TargetMode="External"/><Relationship Id="rId4" Type="http://schemas.openxmlformats.org/officeDocument/2006/relationships/hyperlink" Target="media/&#1042;&#1072;&#1088;&#1080;&#1072;&#1085;&#1090;%201.docx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media/38.swf" TargetMode="Externa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hyperlink" Target="media/39.swf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0945" y="548680"/>
            <a:ext cx="3333750" cy="42862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6" name="Прямоугольник 5"/>
          <p:cNvSpPr/>
          <p:nvPr userDrawn="1"/>
        </p:nvSpPr>
        <p:spPr>
          <a:xfrm>
            <a:off x="-36000" y="900000"/>
            <a:ext cx="9216000" cy="821890"/>
          </a:xfrm>
          <a:prstGeom prst="rect">
            <a:avLst/>
          </a:prstGeom>
          <a:solidFill>
            <a:schemeClr val="bg1">
              <a:lumMod val="5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6D5CA8"/>
              </a:solidFill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TextBox 3"/>
          <p:cNvSpPr txBox="1"/>
          <p:nvPr/>
        </p:nvSpPr>
        <p:spPr>
          <a:xfrm>
            <a:off x="7160445" y="6401076"/>
            <a:ext cx="19835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600" dirty="0" smtClean="0"/>
              <a:t>Метапредмет – Знак</a:t>
            </a:r>
            <a:endParaRPr lang="ru-RU" sz="1600" dirty="0"/>
          </a:p>
        </p:txBody>
      </p:sp>
      <p:sp>
        <p:nvSpPr>
          <p:cNvPr id="13" name="TextBox 12"/>
          <p:cNvSpPr txBox="1"/>
          <p:nvPr/>
        </p:nvSpPr>
        <p:spPr>
          <a:xfrm>
            <a:off x="4361690" y="19240"/>
            <a:ext cx="478438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Сенина Г.Н., Сенин В.Г., МБОУ «СОШ №4», г. Корсаков</a:t>
            </a:r>
            <a:endParaRPr lang="ru-RU" sz="1400" dirty="0">
              <a:solidFill>
                <a:schemeClr val="bg1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6" name="TextBox 14"/>
          <p:cNvSpPr txBox="1"/>
          <p:nvPr/>
        </p:nvSpPr>
        <p:spPr>
          <a:xfrm>
            <a:off x="10790" y="900000"/>
            <a:ext cx="8978264" cy="461665"/>
          </a:xfrm>
          <a:prstGeom prst="rect">
            <a:avLst/>
          </a:prstGeom>
          <a:solidFill>
            <a:srgbClr val="44A786">
              <a:alpha val="0"/>
            </a:srgbClr>
          </a:solidFill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glow rad="101600">
                    <a:srgbClr val="FFFFFF"/>
                  </a:glow>
                </a:effectLst>
                <a:latin typeface="Arial Black" pitchFamily="34" charset="0"/>
              </a:rPr>
              <a:t>Свойства  функций (часть 2)</a:t>
            </a:r>
            <a:endParaRPr lang="ru-RU" sz="2400" dirty="0">
              <a:solidFill>
                <a:schemeClr val="tx1">
                  <a:lumMod val="50000"/>
                  <a:lumOff val="50000"/>
                </a:schemeClr>
              </a:solidFill>
              <a:effectLst>
                <a:glow rad="101600">
                  <a:srgbClr val="FFFFFF"/>
                </a:glow>
              </a:effectLst>
              <a:latin typeface="Arial Black" pitchFamily="34" charset="0"/>
            </a:endParaRPr>
          </a:p>
        </p:txBody>
      </p:sp>
      <p:sp>
        <p:nvSpPr>
          <p:cNvPr id="14" name="Заголовок 1"/>
          <p:cNvSpPr>
            <a:spLocks noGrp="1"/>
          </p:cNvSpPr>
          <p:nvPr>
            <p:ph type="ctrTitle"/>
          </p:nvPr>
        </p:nvSpPr>
        <p:spPr>
          <a:xfrm>
            <a:off x="0" y="414133"/>
            <a:ext cx="9144000" cy="548760"/>
          </a:xfrm>
        </p:spPr>
        <p:txBody>
          <a:bodyPr>
            <a:normAutofit/>
          </a:bodyPr>
          <a:lstStyle/>
          <a:p>
            <a:r>
              <a:rPr lang="ru-RU" sz="1800" dirty="0" smtClean="0">
                <a:ln>
                  <a:solidFill>
                    <a:schemeClr val="bg1">
                      <a:lumMod val="50000"/>
                    </a:schemeClr>
                  </a:solidFill>
                </a:ln>
                <a:solidFill>
                  <a:schemeClr val="bg1"/>
                </a:solidFill>
                <a:effectLst/>
              </a:rPr>
              <a:t>ФУНКЦИИ</a:t>
            </a:r>
            <a:endParaRPr lang="ru-RU" sz="1800" dirty="0">
              <a:ln>
                <a:solidFill>
                  <a:schemeClr val="bg1">
                    <a:lumMod val="50000"/>
                  </a:schemeClr>
                </a:solidFill>
              </a:ln>
              <a:solidFill>
                <a:schemeClr val="bg1"/>
              </a:solidFill>
              <a:effectLst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81459" y="5112000"/>
            <a:ext cx="8784976" cy="830997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>
                    <a:lumMod val="50000"/>
                  </a:schemeClr>
                </a:solidFill>
              </a:rPr>
              <a:t>Домашнее </a:t>
            </a:r>
            <a:r>
              <a:rPr lang="ru-RU" sz="2400" b="1" dirty="0" smtClean="0">
                <a:solidFill>
                  <a:schemeClr val="bg1">
                    <a:lumMod val="50000"/>
                  </a:schemeClr>
                </a:solidFill>
              </a:rPr>
              <a:t>задание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sz="2400" dirty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</a:rPr>
              <a:t>       </a:t>
            </a:r>
            <a:r>
              <a:rPr lang="ru-RU" sz="2400" dirty="0" smtClean="0"/>
              <a:t>У</a:t>
            </a:r>
            <a:r>
              <a:rPr lang="ru-RU" sz="2400" dirty="0"/>
              <a:t>:</a:t>
            </a:r>
            <a:r>
              <a:rPr lang="ru-RU" sz="2400" dirty="0" smtClean="0"/>
              <a:t> с.252-253 – читать; ВИЗ(2-3); № 779; 781(а, в); 782(а).</a:t>
            </a:r>
          </a:p>
        </p:txBody>
      </p:sp>
    </p:spTree>
    <p:extLst>
      <p:ext uri="{BB962C8B-B14F-4D97-AF65-F5344CB8AC3E}">
        <p14:creationId xmlns:p14="http://schemas.microsoft.com/office/powerpoint/2010/main" val="1418954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Отрабатываем алгоритм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/>
              <a:t>Практикум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108000" y="612000"/>
            <a:ext cx="2375768" cy="35996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/>
              <a:t>РАБОЧАЯ ТЕТРАДЬ</a:t>
            </a:r>
            <a:endParaRPr lang="ru-RU" sz="20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08000"/>
            <a:ext cx="9144000" cy="373075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591398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Свойства функции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/>
              <a:t>Практикум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108000" y="612000"/>
            <a:ext cx="1296000" cy="35996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/>
              <a:t>УЧЕБНИК</a:t>
            </a:r>
            <a:endParaRPr lang="ru-RU" sz="2000" b="1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44000"/>
            <a:ext cx="9144000" cy="495604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129134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Свойства функции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/>
              <a:t>Практикум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108000" y="612000"/>
            <a:ext cx="1296000" cy="35996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/>
              <a:t>УЧЕБНИК</a:t>
            </a:r>
            <a:endParaRPr lang="ru-RU" sz="2000" b="1" dirty="0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08000"/>
            <a:ext cx="9144000" cy="109728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18" name="Скругленный прямоугольник 17"/>
          <p:cNvSpPr/>
          <p:nvPr/>
        </p:nvSpPr>
        <p:spPr>
          <a:xfrm>
            <a:off x="3347863" y="2213330"/>
            <a:ext cx="581461" cy="288000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</a:rPr>
              <a:t>?</a:t>
            </a:r>
            <a:endParaRPr lang="ru-RU" sz="24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39552" y="2204864"/>
            <a:ext cx="2730755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-0,5; 0; 1,5.</a:t>
            </a:r>
            <a:endParaRPr lang="ru-RU" sz="2400" dirty="0">
              <a:latin typeface="Times New Roman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8100391" y="2213330"/>
            <a:ext cx="581461" cy="288000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</a:rPr>
              <a:t>?</a:t>
            </a:r>
            <a:endParaRPr lang="ru-RU" sz="24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292080" y="2204864"/>
            <a:ext cx="2730755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0; 36.</a:t>
            </a:r>
            <a:endParaRPr lang="ru-RU" sz="2400" dirty="0">
              <a:latin typeface="Times New Roman" pitchFamily="18" charset="0"/>
              <a:ea typeface="Cambria Math" pitchFamily="18" charset="0"/>
              <a:cs typeface="Times New Roman" pitchFamily="18" charset="0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12000"/>
            <a:ext cx="9144000" cy="156362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855740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19" grpId="0" animBg="1"/>
      <p:bldP spid="2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60320"/>
            <a:ext cx="9144000" cy="429768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Свойства функции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/>
              <a:t>Практикум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108000" y="612000"/>
            <a:ext cx="1296000" cy="35996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/>
              <a:t>УЧЕБНИК</a:t>
            </a:r>
            <a:endParaRPr lang="ru-RU" sz="2000" b="1" dirty="0"/>
          </a:p>
        </p:txBody>
      </p:sp>
      <p:sp>
        <p:nvSpPr>
          <p:cNvPr id="20" name="Скругленный прямоугольник 19">
            <a:hlinkClick r:id="rId3" action="ppaction://hlinkfile"/>
          </p:cNvPr>
          <p:cNvSpPr/>
          <p:nvPr/>
        </p:nvSpPr>
        <p:spPr>
          <a:xfrm>
            <a:off x="7956376" y="2132856"/>
            <a:ext cx="581461" cy="288000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</a:rPr>
              <a:t>?</a:t>
            </a:r>
            <a:endParaRPr lang="ru-RU" sz="2400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08000"/>
            <a:ext cx="9144000" cy="97840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22" name="Прямоугольник 21"/>
          <p:cNvSpPr/>
          <p:nvPr/>
        </p:nvSpPr>
        <p:spPr>
          <a:xfrm>
            <a:off x="73855" y="2111078"/>
            <a:ext cx="2136546" cy="35996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/>
              <a:t>ПРОДВИНУТЫМ</a:t>
            </a:r>
            <a:endParaRPr lang="ru-RU" sz="2000" b="1" dirty="0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8247106" y="5445224"/>
            <a:ext cx="581461" cy="288000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</a:rPr>
              <a:t>?</a:t>
            </a:r>
            <a:endParaRPr lang="ru-RU" sz="24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988000" y="4337932"/>
            <a:ext cx="719904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i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f(x)</a:t>
            </a:r>
            <a:endParaRPr lang="ru-RU" sz="2400" i="1" dirty="0">
              <a:latin typeface="Times New Roman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508104" y="4337932"/>
            <a:ext cx="719904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i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h(x)</a:t>
            </a:r>
            <a:endParaRPr lang="ru-RU" sz="2400" i="1" dirty="0">
              <a:latin typeface="Times New Roman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8352000" y="4337932"/>
            <a:ext cx="719904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i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g(x)</a:t>
            </a:r>
            <a:endParaRPr lang="ru-RU" sz="2400" i="1" dirty="0">
              <a:latin typeface="Times New Roman" pitchFamily="18" charset="0"/>
              <a:ea typeface="Cambria Math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2112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Самостоятельная работа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/>
              <a:t>Проверка полученных результатов. Коррекция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000" y="612000"/>
            <a:ext cx="4286250" cy="397192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2000" y="612000"/>
            <a:ext cx="4286250" cy="390525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15" name="Скругленный прямоугольник 14">
            <a:hlinkClick r:id="rId4" action="ppaction://hlinkfile"/>
          </p:cNvPr>
          <p:cNvSpPr/>
          <p:nvPr/>
        </p:nvSpPr>
        <p:spPr>
          <a:xfrm>
            <a:off x="2483768" y="4725144"/>
            <a:ext cx="1946483" cy="288000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</a:rPr>
              <a:t>Вариант 1</a:t>
            </a:r>
            <a:endParaRPr lang="ru-RU" sz="24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6" name="Скругленный прямоугольник 15">
            <a:hlinkClick r:id="rId5" action="ppaction://hlinkfile"/>
          </p:cNvPr>
          <p:cNvSpPr/>
          <p:nvPr/>
        </p:nvSpPr>
        <p:spPr>
          <a:xfrm>
            <a:off x="7091767" y="4589544"/>
            <a:ext cx="1946483" cy="288000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</a:rPr>
              <a:t>Вариант 2</a:t>
            </a:r>
            <a:endParaRPr lang="ru-RU" sz="24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5612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График успеха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/>
              <a:t>Подведение итогов, рефлексия,  домашнее задание.</a:t>
            </a:r>
            <a:endParaRPr lang="ru-RU" sz="16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7504" y="620688"/>
            <a:ext cx="8928992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В графиках функций можно найти много лирических моментов…</a:t>
            </a:r>
          </a:p>
          <a:p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Переплетенья чудные – 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Лишь функция обычная.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Кому-то – очень нудная,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Кому-то – непривычная.</a:t>
            </a:r>
          </a:p>
          <a:p>
            <a:endParaRPr lang="ru-RU" sz="2000" dirty="0">
              <a:latin typeface="Arial" pitchFamily="34" charset="0"/>
              <a:cs typeface="Arial" pitchFamily="34" charset="0"/>
            </a:endParaRP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Установите соответствие между графиками известных вам функций и реальными процессами в вашей жизни, которые приводили к успеху. Задайте функцию, выражающую зависимость вашего успеха от определенных факторов.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4026768"/>
            <a:ext cx="3826396" cy="215043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802209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Группа 13"/>
          <p:cNvGrpSpPr/>
          <p:nvPr/>
        </p:nvGrpSpPr>
        <p:grpSpPr>
          <a:xfrm>
            <a:off x="181301" y="706848"/>
            <a:ext cx="4680000" cy="4538747"/>
            <a:chOff x="194038" y="2147263"/>
            <a:chExt cx="4680000" cy="4538747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194038" y="2420887"/>
              <a:ext cx="4680000" cy="426512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342900" indent="-342900">
                <a:buFont typeface="Arial" pitchFamily="34" charset="0"/>
                <a:buChar char="•"/>
              </a:pPr>
              <a:r>
                <a:rPr lang="ru-RU" sz="2000" dirty="0" smtClean="0">
                  <a:solidFill>
                    <a:schemeClr val="accent4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графики реальных зависимостей,</a:t>
              </a:r>
            </a:p>
            <a:p>
              <a:pPr marL="342900" indent="-342900">
                <a:buFont typeface="Arial" pitchFamily="34" charset="0"/>
                <a:buChar char="•"/>
              </a:pPr>
              <a:r>
                <a:rPr lang="ru-RU" sz="2000" dirty="0" smtClean="0">
                  <a:solidFill>
                    <a:schemeClr val="accent4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практические </a:t>
              </a:r>
              <a:r>
                <a:rPr lang="ru-RU" sz="2000" dirty="0">
                  <a:solidFill>
                    <a:schemeClr val="accent4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работы, вопросы </a:t>
              </a:r>
              <a:r>
                <a:rPr lang="ru-RU" sz="2000" dirty="0" smtClean="0">
                  <a:solidFill>
                    <a:schemeClr val="accent4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и задачи </a:t>
              </a:r>
              <a:r>
                <a:rPr lang="ru-RU" sz="2000" dirty="0">
                  <a:solidFill>
                    <a:schemeClr val="accent4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прикладного и практического характера</a:t>
              </a:r>
              <a:r>
                <a:rPr lang="ru-RU" sz="2000" dirty="0" smtClean="0">
                  <a:solidFill>
                    <a:schemeClr val="accent4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.</a:t>
              </a:r>
            </a:p>
            <a:p>
              <a:pPr marL="342900" indent="-342900">
                <a:buFont typeface="Arial" pitchFamily="34" charset="0"/>
                <a:buChar char="•"/>
              </a:pPr>
              <a:r>
                <a:rPr lang="ru-RU" sz="2000" dirty="0">
                  <a:solidFill>
                    <a:schemeClr val="accent4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моделировать с помощью изучаемых функций самые разнообразные </a:t>
              </a:r>
              <a:r>
                <a:rPr lang="ru-RU" sz="2000" dirty="0" smtClean="0">
                  <a:solidFill>
                    <a:schemeClr val="accent4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реальные ситуации.</a:t>
              </a:r>
            </a:p>
            <a:p>
              <a:pPr marL="342900" indent="-342900">
                <a:buFont typeface="Arial" pitchFamily="34" charset="0"/>
                <a:buChar char="•"/>
              </a:pPr>
              <a:r>
                <a:rPr lang="ru-RU" sz="2000" dirty="0" smtClean="0">
                  <a:solidFill>
                    <a:schemeClr val="accent4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описывать </a:t>
              </a:r>
              <a:r>
                <a:rPr lang="ru-RU" sz="2000" dirty="0">
                  <a:solidFill>
                    <a:schemeClr val="accent4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свойства функции на основе её графического представления.</a:t>
              </a:r>
            </a:p>
            <a:p>
              <a:pPr marL="342900" indent="-342900">
                <a:buFont typeface="Arial" pitchFamily="34" charset="0"/>
                <a:buChar char="•"/>
              </a:pPr>
              <a:r>
                <a:rPr lang="ru-RU" sz="2000" smtClean="0">
                  <a:solidFill>
                    <a:schemeClr val="accent4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читать </a:t>
              </a:r>
              <a:r>
                <a:rPr lang="ru-RU" sz="2000" dirty="0">
                  <a:solidFill>
                    <a:schemeClr val="accent4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графики реальных зависимостей.</a:t>
              </a:r>
            </a:p>
          </p:txBody>
        </p:sp>
        <p:sp>
          <p:nvSpPr>
            <p:cNvPr id="3" name="Прямоугольник 2"/>
            <p:cNvSpPr/>
            <p:nvPr/>
          </p:nvSpPr>
          <p:spPr>
            <a:xfrm>
              <a:off x="194038" y="2147263"/>
              <a:ext cx="4680000" cy="2736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5004046" y="706848"/>
            <a:ext cx="3960441" cy="4093428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Arial" pitchFamily="34" charset="0"/>
                <a:cs typeface="Arial" pitchFamily="34" charset="0"/>
              </a:rPr>
              <a:t>Как мы считываем информацию с графиков реальных зависимостей? Если мы имеем дело с графиком, то ищем на нём верхнюю и нижнюю точки. Кроме того, смотрим, где график располагается выше горизонтальной оси, а где — ниже. Наконец, нас интересуют промежутки, на которых график поднимается вверх или опускается вниз.</a:t>
            </a:r>
          </a:p>
        </p:txBody>
      </p:sp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Цель нашего урока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/>
              <a:t>целеполагание</a:t>
            </a: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5222505"/>
            <a:ext cx="2190750" cy="95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770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Что сделано дома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>
                <a:solidFill>
                  <a:prstClr val="black"/>
                </a:solidFill>
              </a:rPr>
              <a:t>Вхождение в тему урока и создание условий для осознанного восприятия нового материала.</a:t>
            </a:r>
            <a:endParaRPr lang="ru-RU" sz="1600" dirty="0">
              <a:solidFill>
                <a:srgbClr val="1F497D">
                  <a:lumMod val="75000"/>
                </a:srgbClr>
              </a:solidFill>
            </a:endParaRPr>
          </a:p>
        </p:txBody>
      </p:sp>
      <p:grpSp>
        <p:nvGrpSpPr>
          <p:cNvPr id="24" name="Группа 23"/>
          <p:cNvGrpSpPr/>
          <p:nvPr/>
        </p:nvGrpSpPr>
        <p:grpSpPr>
          <a:xfrm>
            <a:off x="99426" y="1196788"/>
            <a:ext cx="2652896" cy="360000"/>
            <a:chOff x="108000" y="612000"/>
            <a:chExt cx="2652896" cy="360000"/>
          </a:xfrm>
        </p:grpSpPr>
        <p:sp>
          <p:nvSpPr>
            <p:cNvPr id="25" name="Прямоугольник 24"/>
            <p:cNvSpPr/>
            <p:nvPr/>
          </p:nvSpPr>
          <p:spPr>
            <a:xfrm>
              <a:off x="108000" y="612000"/>
              <a:ext cx="1428964" cy="360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2000" b="1" dirty="0" smtClean="0"/>
                <a:t>УЧЕБНИК</a:t>
              </a:r>
              <a:endParaRPr lang="ru-RU" sz="2000" b="1" dirty="0"/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1573922" y="612000"/>
              <a:ext cx="1186974" cy="360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2000" b="1" dirty="0" smtClean="0">
                  <a:solidFill>
                    <a:schemeClr val="bg1"/>
                  </a:solidFill>
                </a:rPr>
                <a:t>№ 780</a:t>
              </a:r>
              <a:endParaRPr lang="ru-RU" sz="20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7" name="Скругленный прямоугольник 26"/>
          <p:cNvSpPr/>
          <p:nvPr/>
        </p:nvSpPr>
        <p:spPr>
          <a:xfrm>
            <a:off x="2799426" y="1196788"/>
            <a:ext cx="612000" cy="360000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</a:rPr>
              <a:t>?</a:t>
            </a:r>
            <a:endParaRPr lang="ru-RU" sz="24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450316" y="1196788"/>
            <a:ext cx="540254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i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а) 4; -2.    б) 0; 9  .</a:t>
            </a:r>
            <a:endParaRPr lang="ru-RU" sz="2400" i="1" dirty="0">
              <a:latin typeface="Times New Roman" pitchFamily="18" charset="0"/>
              <a:ea typeface="Cambria Math" pitchFamily="18" charset="0"/>
              <a:cs typeface="Times New Roman" pitchFamily="18" charset="0"/>
            </a:endParaRPr>
          </a:p>
        </p:txBody>
      </p:sp>
      <p:grpSp>
        <p:nvGrpSpPr>
          <p:cNvPr id="35" name="Группа 34"/>
          <p:cNvGrpSpPr/>
          <p:nvPr/>
        </p:nvGrpSpPr>
        <p:grpSpPr>
          <a:xfrm>
            <a:off x="99426" y="1719530"/>
            <a:ext cx="2652896" cy="360000"/>
            <a:chOff x="108000" y="612000"/>
            <a:chExt cx="2652896" cy="360000"/>
          </a:xfrm>
        </p:grpSpPr>
        <p:sp>
          <p:nvSpPr>
            <p:cNvPr id="40" name="Прямоугольник 39"/>
            <p:cNvSpPr/>
            <p:nvPr/>
          </p:nvSpPr>
          <p:spPr>
            <a:xfrm>
              <a:off x="108000" y="612000"/>
              <a:ext cx="1428964" cy="360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2000" b="1" dirty="0" smtClean="0"/>
                <a:t>УЧЕБНИК</a:t>
              </a:r>
              <a:endParaRPr lang="ru-RU" sz="2000" b="1" dirty="0"/>
            </a:p>
          </p:txBody>
        </p:sp>
        <p:sp>
          <p:nvSpPr>
            <p:cNvPr id="41" name="Прямоугольник 40"/>
            <p:cNvSpPr/>
            <p:nvPr/>
          </p:nvSpPr>
          <p:spPr>
            <a:xfrm>
              <a:off x="1573922" y="612000"/>
              <a:ext cx="1186974" cy="360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2000" b="1" dirty="0" smtClean="0">
                  <a:solidFill>
                    <a:schemeClr val="bg1"/>
                  </a:solidFill>
                </a:rPr>
                <a:t>№ 785</a:t>
              </a:r>
              <a:endParaRPr lang="ru-RU" sz="20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42" name="Скругленный прямоугольник 41"/>
          <p:cNvSpPr/>
          <p:nvPr/>
        </p:nvSpPr>
        <p:spPr>
          <a:xfrm>
            <a:off x="2799426" y="1719530"/>
            <a:ext cx="612000" cy="360000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</a:rPr>
              <a:t>?</a:t>
            </a:r>
            <a:endParaRPr lang="ru-RU" sz="24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450316" y="1719530"/>
            <a:ext cx="540254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i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б) -1; 0.</a:t>
            </a:r>
            <a:endParaRPr lang="ru-RU" sz="2400" i="1" dirty="0">
              <a:latin typeface="Times New Roman" pitchFamily="18" charset="0"/>
              <a:ea typeface="Cambria Math" pitchFamily="18" charset="0"/>
              <a:cs typeface="Times New Roman" pitchFamily="18" charset="0"/>
            </a:endParaRPr>
          </a:p>
        </p:txBody>
      </p:sp>
      <p:grpSp>
        <p:nvGrpSpPr>
          <p:cNvPr id="30" name="Группа 29"/>
          <p:cNvGrpSpPr/>
          <p:nvPr/>
        </p:nvGrpSpPr>
        <p:grpSpPr>
          <a:xfrm>
            <a:off x="96924" y="684290"/>
            <a:ext cx="2652896" cy="360000"/>
            <a:chOff x="108000" y="612000"/>
            <a:chExt cx="2652896" cy="360000"/>
          </a:xfrm>
        </p:grpSpPr>
        <p:sp>
          <p:nvSpPr>
            <p:cNvPr id="31" name="Прямоугольник 30"/>
            <p:cNvSpPr/>
            <p:nvPr/>
          </p:nvSpPr>
          <p:spPr>
            <a:xfrm>
              <a:off x="108000" y="612000"/>
              <a:ext cx="1428964" cy="360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2000" b="1" dirty="0" smtClean="0"/>
                <a:t>УЧЕБНИК</a:t>
              </a:r>
              <a:endParaRPr lang="ru-RU" sz="2000" b="1" dirty="0"/>
            </a:p>
          </p:txBody>
        </p:sp>
        <p:sp>
          <p:nvSpPr>
            <p:cNvPr id="32" name="Прямоугольник 31"/>
            <p:cNvSpPr/>
            <p:nvPr/>
          </p:nvSpPr>
          <p:spPr>
            <a:xfrm>
              <a:off x="1573922" y="612000"/>
              <a:ext cx="1186974" cy="360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2000" b="1" dirty="0" smtClean="0">
                  <a:solidFill>
                    <a:schemeClr val="bg1"/>
                  </a:solidFill>
                </a:rPr>
                <a:t>№ 778</a:t>
              </a:r>
              <a:endParaRPr lang="ru-RU" sz="20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33" name="Скругленный прямоугольник 32"/>
          <p:cNvSpPr/>
          <p:nvPr/>
        </p:nvSpPr>
        <p:spPr>
          <a:xfrm>
            <a:off x="2796924" y="684290"/>
            <a:ext cx="612000" cy="360000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</a:rPr>
              <a:t>?</a:t>
            </a:r>
            <a:endParaRPr lang="ru-RU" sz="24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447814" y="684290"/>
            <a:ext cx="540254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i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Рис. 2 .</a:t>
            </a:r>
            <a:endParaRPr lang="ru-RU" sz="2400" i="1" dirty="0">
              <a:latin typeface="Times New Roman" pitchFamily="18" charset="0"/>
              <a:ea typeface="Cambria Math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0213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</p:childTnLst>
        </p:cTn>
      </p:par>
    </p:tnLst>
    <p:bldLst>
      <p:bldP spid="28" grpId="0" animBg="1"/>
      <p:bldP spid="43" grpId="0" animBg="1"/>
      <p:bldP spid="3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Математическая разминка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>
                <a:solidFill>
                  <a:prstClr val="black"/>
                </a:solidFill>
              </a:rPr>
              <a:t>Вхождение в тему урока и создание условий для осознанного восприятия нового материала.</a:t>
            </a:r>
            <a:endParaRPr lang="ru-RU" sz="1600" dirty="0">
              <a:solidFill>
                <a:srgbClr val="1F497D">
                  <a:lumMod val="75000"/>
                </a:srgb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6000"/>
            <a:ext cx="9144000" cy="449884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251560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Математическая разминка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>
                <a:solidFill>
                  <a:prstClr val="black"/>
                </a:solidFill>
              </a:rPr>
              <a:t>Вхождение в тему урока и создание условий для осознанного восприятия нового материала.</a:t>
            </a:r>
            <a:endParaRPr lang="ru-RU" sz="1600" dirty="0">
              <a:solidFill>
                <a:srgbClr val="1F497D">
                  <a:lumMod val="75000"/>
                </a:srgbClr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2000"/>
            <a:ext cx="9144000" cy="413308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542949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Математическая разминка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>
                <a:solidFill>
                  <a:prstClr val="black"/>
                </a:solidFill>
              </a:rPr>
              <a:t>Вхождение в тему урока и создание условий для осознанного восприятия нового материала.</a:t>
            </a:r>
            <a:endParaRPr lang="ru-RU" sz="1600" dirty="0">
              <a:solidFill>
                <a:srgbClr val="1F497D">
                  <a:lumMod val="75000"/>
                </a:srgb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6000"/>
            <a:ext cx="9144000" cy="448056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14" name="Скругленный прямоугольник 13">
            <a:hlinkClick r:id="rId3" action="ppaction://hlinkfile"/>
          </p:cNvPr>
          <p:cNvSpPr/>
          <p:nvPr/>
        </p:nvSpPr>
        <p:spPr>
          <a:xfrm>
            <a:off x="683568" y="5157192"/>
            <a:ext cx="1800200" cy="360000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Рисунок 38</a:t>
            </a:r>
            <a:endParaRPr lang="ru-RU" sz="2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5" name="Скругленный прямоугольник 14">
            <a:hlinkClick r:id="rId4" action="ppaction://hlinkfile"/>
          </p:cNvPr>
          <p:cNvSpPr/>
          <p:nvPr/>
        </p:nvSpPr>
        <p:spPr>
          <a:xfrm>
            <a:off x="5580112" y="5166213"/>
            <a:ext cx="1800200" cy="360000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Рисунок 39</a:t>
            </a:r>
            <a:endParaRPr lang="ru-RU" sz="2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4365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8676456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Свойства функции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/>
              <a:t>Организация и самоорганизация учащихся. Организация обратной связи</a:t>
            </a:r>
            <a:endParaRPr lang="ru-RU" sz="1600" dirty="0">
              <a:solidFill>
                <a:schemeClr val="tx2">
                  <a:lumMod val="75000"/>
                </a:schemeClr>
              </a:solidFill>
            </a:endParaRPr>
          </a:p>
        </p:txBody>
      </p:sp>
      <p:grpSp>
        <p:nvGrpSpPr>
          <p:cNvPr id="18" name="Группа 17"/>
          <p:cNvGrpSpPr/>
          <p:nvPr/>
        </p:nvGrpSpPr>
        <p:grpSpPr>
          <a:xfrm>
            <a:off x="179512" y="555969"/>
            <a:ext cx="5882021" cy="651766"/>
            <a:chOff x="251520" y="618383"/>
            <a:chExt cx="5023196" cy="651766"/>
          </a:xfrm>
        </p:grpSpPr>
        <p:sp>
          <p:nvSpPr>
            <p:cNvPr id="19" name="Прямоугольник 18"/>
            <p:cNvSpPr/>
            <p:nvPr/>
          </p:nvSpPr>
          <p:spPr>
            <a:xfrm>
              <a:off x="1223999" y="648000"/>
              <a:ext cx="1671771" cy="432048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chemeClr val="bg1"/>
                  </a:solidFill>
                </a:rPr>
                <a:t>Стр.252</a:t>
              </a:r>
              <a:endParaRPr lang="ru-RU" sz="2400" b="1" dirty="0">
                <a:solidFill>
                  <a:schemeClr val="bg1"/>
                </a:solidFill>
              </a:endParaRPr>
            </a:p>
          </p:txBody>
        </p:sp>
        <p:pic>
          <p:nvPicPr>
            <p:cNvPr id="20" name="Рисунок 1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1520" y="648000"/>
              <a:ext cx="864096" cy="622149"/>
            </a:xfrm>
            <a:prstGeom prst="rect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</p:pic>
        <p:sp>
          <p:nvSpPr>
            <p:cNvPr id="21" name="Прямоугольник 20"/>
            <p:cNvSpPr/>
            <p:nvPr/>
          </p:nvSpPr>
          <p:spPr>
            <a:xfrm>
              <a:off x="2892632" y="618383"/>
              <a:ext cx="238208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400" dirty="0" smtClean="0">
                  <a:solidFill>
                    <a:schemeClr val="accent4">
                      <a:lumMod val="50000"/>
                    </a:schemeClr>
                  </a:solidFill>
                </a:rPr>
                <a:t>Работа с учебником</a:t>
              </a:r>
              <a:endParaRPr lang="ru-RU" sz="2400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1003" y="1260000"/>
            <a:ext cx="2362200" cy="237172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15" name="Прямоугольник 14"/>
          <p:cNvSpPr/>
          <p:nvPr/>
        </p:nvSpPr>
        <p:spPr>
          <a:xfrm>
            <a:off x="179512" y="1260000"/>
            <a:ext cx="6408712" cy="707886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график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всякой функции, являясь её геометрическим изображением, наглядно отражает все её </a:t>
            </a:r>
            <a:r>
              <a:rPr lang="ru-RU" sz="2000" i="1" dirty="0">
                <a:latin typeface="Arial" pitchFamily="34" charset="0"/>
                <a:cs typeface="Arial" pitchFamily="34" charset="0"/>
              </a:rPr>
              <a:t>свойства. 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76266" y="2088000"/>
            <a:ext cx="6411958" cy="707886"/>
          </a:xfrm>
          <a:prstGeom prst="rect">
            <a:avLst/>
          </a:prstGeom>
          <a:solidFill>
            <a:srgbClr val="FFEDB9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у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функции </a:t>
            </a:r>
            <a:r>
              <a:rPr lang="ru-RU" sz="2000" i="1" dirty="0">
                <a:latin typeface="Arial" pitchFamily="34" charset="0"/>
                <a:cs typeface="Arial" pitchFamily="34" charset="0"/>
              </a:rPr>
              <a:t>у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= </a:t>
            </a:r>
            <a:r>
              <a:rPr lang="ru-RU" sz="2000" i="1" dirty="0">
                <a:latin typeface="Arial" pitchFamily="34" charset="0"/>
                <a:cs typeface="Arial" pitchFamily="34" charset="0"/>
              </a:rPr>
              <a:t>f(x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) есть </a:t>
            </a:r>
            <a:r>
              <a:rPr lang="ru-RU" sz="2000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наибольшее</a:t>
            </a:r>
            <a:r>
              <a:rPr lang="ru-RU" sz="2000" i="1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и </a:t>
            </a:r>
            <a:r>
              <a:rPr lang="ru-RU" sz="2000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наименьшее значения</a:t>
            </a:r>
            <a:r>
              <a:rPr lang="ru-RU" sz="2000" i="1" dirty="0">
                <a:latin typeface="Arial" pitchFamily="34" charset="0"/>
                <a:cs typeface="Arial" pitchFamily="34" charset="0"/>
              </a:rPr>
              <a:t>. 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49424" y="2952000"/>
            <a:ext cx="6438800" cy="707886"/>
          </a:xfrm>
          <a:prstGeom prst="rect">
            <a:avLst/>
          </a:prstGeom>
          <a:solidFill>
            <a:srgbClr val="FFEDB9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Значения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аргумента, при которых функция обращается в нуль, называют </a:t>
            </a:r>
            <a:r>
              <a:rPr lang="ru-RU" sz="2000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нулями функции</a:t>
            </a:r>
            <a:r>
              <a:rPr lang="ru-RU" sz="2000" i="1" dirty="0">
                <a:latin typeface="Arial" pitchFamily="34" charset="0"/>
                <a:cs typeface="Arial" pitchFamily="34" charset="0"/>
              </a:rPr>
              <a:t>. 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79511" y="3816000"/>
            <a:ext cx="8883691" cy="707886"/>
          </a:xfrm>
          <a:prstGeom prst="rect">
            <a:avLst/>
          </a:prstGeom>
          <a:solidFill>
            <a:srgbClr val="FFEDB9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на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промежутках (-4; -2) и (4; 8) </a:t>
            </a:r>
            <a:r>
              <a:rPr lang="ru-RU" sz="2000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значения функции положительны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, а на промежутке (-2; 4) </a:t>
            </a:r>
            <a:r>
              <a:rPr lang="ru-RU" sz="2000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значения функции отрицательны</a:t>
            </a:r>
            <a:r>
              <a:rPr lang="ru-RU" sz="2000" i="1" dirty="0" smtClean="0">
                <a:latin typeface="Arial" pitchFamily="34" charset="0"/>
                <a:cs typeface="Arial" pitchFamily="34" charset="0"/>
              </a:rPr>
              <a:t>.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179511" y="4680000"/>
            <a:ext cx="8883691" cy="707886"/>
          </a:xfrm>
          <a:prstGeom prst="rect">
            <a:avLst/>
          </a:prstGeom>
          <a:solidFill>
            <a:srgbClr val="FFEDB9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на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промежутке [-4; 2] </a:t>
            </a:r>
            <a:r>
              <a:rPr lang="ru-RU" sz="2000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функция убывает</a:t>
            </a:r>
            <a:r>
              <a:rPr lang="ru-RU" sz="2000" i="1" dirty="0">
                <a:latin typeface="Arial" pitchFamily="34" charset="0"/>
                <a:cs typeface="Arial" pitchFamily="34" charset="0"/>
              </a:rPr>
              <a:t>. </a:t>
            </a:r>
            <a:endParaRPr lang="ru-RU" sz="2000" i="1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на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промежутке [2; 6] </a:t>
            </a:r>
            <a:r>
              <a:rPr lang="ru-RU" sz="2000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функция возрастает</a:t>
            </a:r>
            <a:r>
              <a:rPr lang="ru-RU" sz="2000" i="1" dirty="0">
                <a:latin typeface="Arial" pitchFamily="34" charset="0"/>
                <a:cs typeface="Arial" pitchFamily="34" charset="0"/>
              </a:rPr>
              <a:t>. 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9499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Отрабатываем алгоритм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/>
              <a:t>Практикум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108000" y="612000"/>
            <a:ext cx="2375768" cy="35996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/>
              <a:t>РАБОЧАЯ ТЕТРАДЬ</a:t>
            </a:r>
            <a:endParaRPr lang="ru-RU" sz="20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44000"/>
            <a:ext cx="9144000" cy="457200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886123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Отрабатываем алгоритм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/>
              <a:t>Практикум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108000" y="612000"/>
            <a:ext cx="2375768" cy="35996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/>
              <a:t>РАБОЧАЯ ТЕТРАДЬ</a:t>
            </a:r>
            <a:endParaRPr lang="ru-RU" sz="2000" b="1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08000"/>
            <a:ext cx="9144000" cy="366674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581122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9841</TotalTime>
  <Words>455</Words>
  <Application>Microsoft Office PowerPoint</Application>
  <PresentationFormat>Экран (4:3)</PresentationFormat>
  <Paragraphs>87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ФУНКЦИИ</vt:lpstr>
      <vt:lpstr>Цель нашего урока</vt:lpstr>
      <vt:lpstr>Что сделано дома</vt:lpstr>
      <vt:lpstr>Математическая разминка</vt:lpstr>
      <vt:lpstr>Математическая разминка</vt:lpstr>
      <vt:lpstr>Математическая разминка</vt:lpstr>
      <vt:lpstr>Свойства функции</vt:lpstr>
      <vt:lpstr>Отрабатываем алгоритм</vt:lpstr>
      <vt:lpstr>Отрабатываем алгоритм</vt:lpstr>
      <vt:lpstr>Отрабатываем алгоритм</vt:lpstr>
      <vt:lpstr>Свойства функции</vt:lpstr>
      <vt:lpstr>Свойства функции</vt:lpstr>
      <vt:lpstr>Свойства функции</vt:lpstr>
      <vt:lpstr>Самостоятельная работа</vt:lpstr>
      <vt:lpstr>График успеха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SVG</cp:lastModifiedBy>
  <cp:revision>1453</cp:revision>
  <dcterms:created xsi:type="dcterms:W3CDTF">2015-06-18T09:54:57Z</dcterms:created>
  <dcterms:modified xsi:type="dcterms:W3CDTF">2019-07-09T23:40:36Z</dcterms:modified>
</cp:coreProperties>
</file>